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61" r:id="rId5"/>
    <p:sldId id="258" r:id="rId6"/>
    <p:sldId id="259" r:id="rId7"/>
    <p:sldId id="262" r:id="rId8"/>
    <p:sldId id="263" r:id="rId9"/>
    <p:sldId id="266" r:id="rId10"/>
    <p:sldId id="264" r:id="rId11"/>
    <p:sldId id="265" r:id="rId12"/>
    <p:sldId id="268" r:id="rId13"/>
    <p:sldId id="269" r:id="rId14"/>
    <p:sldId id="272" r:id="rId15"/>
    <p:sldId id="267" r:id="rId16"/>
    <p:sldId id="271"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12/8/2020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12/8/2020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3810000" cy="5715000"/>
          </a:xfrm>
        </p:spPr>
        <p:txBody>
          <a:bodyPr>
            <a:normAutofit/>
          </a:bodyPr>
          <a:lstStyle/>
          <a:p>
            <a:r>
              <a:rPr lang="sr-Cyrl-RS" sz="5400" b="1" dirty="0"/>
              <a:t>ТЕХНИКЕ  </a:t>
            </a:r>
            <a:endParaRPr lang="en-US" sz="5400" dirty="0"/>
          </a:p>
          <a:p>
            <a:r>
              <a:rPr lang="sr-Cyrl-RS" sz="5400" b="1" dirty="0"/>
              <a:t>КОНТРОЛЕ</a:t>
            </a:r>
            <a:endParaRPr lang="en-US" sz="5400" dirty="0"/>
          </a:p>
          <a:p>
            <a:r>
              <a:rPr lang="sr-Cyrl-RS" sz="5400" b="1" dirty="0"/>
              <a:t>БЕСА</a:t>
            </a:r>
            <a:endParaRPr lang="en-US" sz="5400" dirty="0"/>
          </a:p>
          <a:p>
            <a:endParaRPr lang="sr-Cyrl-RS" sz="2800" dirty="0" smtClean="0"/>
          </a:p>
        </p:txBody>
      </p:sp>
      <p:sp>
        <p:nvSpPr>
          <p:cNvPr id="4" name="Title 3"/>
          <p:cNvSpPr>
            <a:spLocks noGrp="1"/>
          </p:cNvSpPr>
          <p:nvPr>
            <p:ph type="ctrTitle"/>
          </p:nvPr>
        </p:nvSpPr>
        <p:spPr>
          <a:xfrm>
            <a:off x="4733365" y="2708476"/>
            <a:ext cx="3313355" cy="2777924"/>
          </a:xfrm>
        </p:spPr>
        <p:txBody>
          <a:bodyPr>
            <a:normAutofit fontScale="90000"/>
          </a:bodyPr>
          <a:lstStyle/>
          <a:p>
            <a:r>
              <a:rPr lang="sr-Cyrl-CS" b="1" dirty="0" smtClean="0"/>
              <a:t/>
            </a:r>
            <a:br>
              <a:rPr lang="sr-Cyrl-CS" b="1" dirty="0" smtClean="0"/>
            </a:br>
            <a:r>
              <a:rPr lang="sr-Cyrl-CS" b="1" dirty="0" smtClean="0"/>
              <a:t>Александра Павловић</a:t>
            </a:r>
            <a:r>
              <a:rPr lang="sr-Cyrl-CS" sz="2700" b="1" dirty="0" smtClean="0"/>
              <a:t/>
            </a:r>
            <a:br>
              <a:rPr lang="sr-Cyrl-CS" sz="2700" b="1" dirty="0" smtClean="0"/>
            </a:br>
            <a:r>
              <a:rPr lang="sr-Cyrl-CS" sz="2700" b="1" dirty="0" smtClean="0"/>
              <a:t/>
            </a:r>
            <a:br>
              <a:rPr lang="sr-Cyrl-CS" sz="2700" b="1" dirty="0" smtClean="0"/>
            </a:br>
            <a:r>
              <a:rPr lang="sr-Cyrl-CS" sz="2700" b="1" dirty="0" smtClean="0"/>
              <a:t>васпитач</a:t>
            </a:r>
            <a:r>
              <a:rPr lang="en-US" dirty="0"/>
              <a:t/>
            </a:r>
            <a:br>
              <a:rPr lang="en-US" dirty="0"/>
            </a:br>
            <a:endParaRPr lang="en-US" dirty="0"/>
          </a:p>
        </p:txBody>
      </p:sp>
    </p:spTree>
    <p:extLst>
      <p:ext uri="{BB962C8B-B14F-4D97-AF65-F5344CB8AC3E}">
        <p14:creationId xmlns:p14="http://schemas.microsoft.com/office/powerpoint/2010/main" val="3097483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lstStyle/>
          <a:p>
            <a:pPr marL="68580" indent="0" algn="just">
              <a:buNone/>
            </a:pPr>
            <a:endParaRPr lang="sr-Cyrl-RS" sz="2800" b="1" dirty="0" smtClean="0"/>
          </a:p>
          <a:p>
            <a:pPr marL="68580" indent="0" algn="just">
              <a:buNone/>
            </a:pPr>
            <a:r>
              <a:rPr lang="sr-Cyrl-RS" sz="2800" b="1" dirty="0" smtClean="0"/>
              <a:t>ПОНАШАЊЕ    </a:t>
            </a:r>
            <a:r>
              <a:rPr lang="sr-Cyrl-CS" sz="2800" dirty="0"/>
              <a:t>зависи од тога како смо реаговали на изазиваче.</a:t>
            </a:r>
            <a:r>
              <a:rPr lang="sr-Cyrl-RS" sz="2800" dirty="0"/>
              <a:t>Било који појединачно или сва четири редуктора беса заједно воде ка самоконтроли .Важно је идентификовати физичке окидаче беса који су праћени употребом једног или више редуктора.</a:t>
            </a:r>
            <a:endParaRPr lang="en-US" sz="2800" dirty="0"/>
          </a:p>
          <a:p>
            <a:pPr marL="68580" indent="0">
              <a:buNone/>
            </a:pPr>
            <a:endParaRPr lang="sr-Cyrl-RS" dirty="0" smtClean="0"/>
          </a:p>
        </p:txBody>
      </p:sp>
    </p:spTree>
    <p:extLst>
      <p:ext uri="{BB962C8B-B14F-4D97-AF65-F5344CB8AC3E}">
        <p14:creationId xmlns:p14="http://schemas.microsoft.com/office/powerpoint/2010/main" val="3227321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3492" y="990600"/>
            <a:ext cx="6777317" cy="4842029"/>
          </a:xfrm>
        </p:spPr>
        <p:txBody>
          <a:bodyPr>
            <a:noAutofit/>
          </a:bodyPr>
          <a:lstStyle/>
          <a:p>
            <a:pPr marL="68580" indent="0" algn="just">
              <a:buNone/>
            </a:pPr>
            <a:r>
              <a:rPr lang="sr-Cyrl-RS" sz="2000" b="1" dirty="0"/>
              <a:t>Дубоко дисање </a:t>
            </a:r>
            <a:endParaRPr lang="en-US" sz="2000" dirty="0"/>
          </a:p>
          <a:p>
            <a:pPr marL="68580" indent="0" algn="just">
              <a:buNone/>
            </a:pPr>
            <a:r>
              <a:rPr lang="sr-Cyrl-RS" sz="2000" dirty="0"/>
              <a:t> </a:t>
            </a:r>
            <a:r>
              <a:rPr lang="sr-Cyrl-RS" sz="2000" dirty="0" smtClean="0"/>
              <a:t>Дубоко </a:t>
            </a:r>
            <a:r>
              <a:rPr lang="sr-Cyrl-RS" sz="2000" dirty="0"/>
              <a:t>дисање може да смањи тензију.</a:t>
            </a:r>
            <a:endParaRPr lang="en-US" sz="2000" dirty="0"/>
          </a:p>
          <a:p>
            <a:pPr marL="68580" indent="0" algn="just">
              <a:buNone/>
            </a:pPr>
            <a:r>
              <a:rPr lang="sr-Cyrl-RS" sz="2000" dirty="0"/>
              <a:t>Неколико спорих а дубоких удисаја може нам помоћи  да се смиримо и да ситуацију држимо под контролом. Такав пример фокусираног дисања можемо видети током кошаркашког меча пре важног слободног бацања .</a:t>
            </a:r>
            <a:endParaRPr lang="en-US" sz="2000" dirty="0"/>
          </a:p>
          <a:p>
            <a:pPr marL="68580" indent="0" algn="just">
              <a:buNone/>
            </a:pPr>
            <a:r>
              <a:rPr lang="sr-Cyrl-RS" sz="2000" b="1" dirty="0" smtClean="0"/>
              <a:t>Бројање </a:t>
            </a:r>
            <a:r>
              <a:rPr lang="sr-Cyrl-RS" sz="2000" b="1" dirty="0"/>
              <a:t>уназад </a:t>
            </a:r>
            <a:endParaRPr lang="en-US" sz="2000" dirty="0"/>
          </a:p>
          <a:p>
            <a:pPr marL="68580" indent="0" algn="just">
              <a:buNone/>
            </a:pPr>
            <a:r>
              <a:rPr lang="sr-Cyrl-RS" sz="2000" dirty="0" smtClean="0"/>
              <a:t>У </a:t>
            </a:r>
            <a:r>
              <a:rPr lang="sr-Cyrl-RS" sz="2000" dirty="0"/>
              <a:t>ситуацији под притиском бројање уназад и то у себи (у уједначеном ритму), од 20 до 1, на пример,може нам помоћи да смањимо тензију. Ово је начин симултаног смањења налета беса и добијања на времену да  размислимо  о томе каква реакија би била најадекватнија  тој ситуацији.</a:t>
            </a:r>
            <a:endParaRPr lang="en-US" sz="2000" dirty="0"/>
          </a:p>
          <a:p>
            <a:pPr marL="68580" indent="0" algn="just">
              <a:buNone/>
            </a:pPr>
            <a:endParaRPr lang="en-US" sz="2000" dirty="0"/>
          </a:p>
          <a:p>
            <a:pPr marL="68580" indent="0">
              <a:buNone/>
            </a:pPr>
            <a:r>
              <a:rPr lang="sr-Cyrl-RS" sz="1600" b="1" dirty="0"/>
              <a:t> </a:t>
            </a:r>
            <a:endParaRPr lang="en-US" sz="1600" dirty="0"/>
          </a:p>
          <a:p>
            <a:endParaRPr lang="en-US" sz="900" dirty="0"/>
          </a:p>
        </p:txBody>
      </p:sp>
    </p:spTree>
    <p:extLst>
      <p:ext uri="{BB962C8B-B14F-4D97-AF65-F5344CB8AC3E}">
        <p14:creationId xmlns:p14="http://schemas.microsoft.com/office/powerpoint/2010/main" val="2360645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447800"/>
            <a:ext cx="6777317" cy="4384829"/>
          </a:xfrm>
        </p:spPr>
        <p:txBody>
          <a:bodyPr>
            <a:normAutofit fontScale="92500" lnSpcReduction="10000"/>
          </a:bodyPr>
          <a:lstStyle/>
          <a:p>
            <a:pPr marL="68580" indent="0" algn="just">
              <a:buNone/>
            </a:pPr>
            <a:r>
              <a:rPr lang="sr-Cyrl-RS" b="1" dirty="0"/>
              <a:t>Замишљање нечег лепог  </a:t>
            </a:r>
            <a:endParaRPr lang="en-US" dirty="0"/>
          </a:p>
          <a:p>
            <a:pPr marL="68580" indent="0" algn="just">
              <a:buNone/>
            </a:pPr>
            <a:r>
              <a:rPr lang="sr-Cyrl-RS" dirty="0"/>
              <a:t> При налету беса можемо замислити нешто што нас  опушта ,што  ће нас испунити миром (на пример сунце и плажу).</a:t>
            </a:r>
            <a:endParaRPr lang="en-US" dirty="0"/>
          </a:p>
          <a:p>
            <a:pPr marL="68580" indent="0" algn="just">
              <a:buNone/>
            </a:pPr>
            <a:r>
              <a:rPr lang="sr-Cyrl-RS" b="1" dirty="0"/>
              <a:t> </a:t>
            </a:r>
            <a:endParaRPr lang="sr-Cyrl-RS" b="1" dirty="0" smtClean="0"/>
          </a:p>
          <a:p>
            <a:pPr marL="68580" indent="0" algn="just">
              <a:buNone/>
            </a:pPr>
            <a:r>
              <a:rPr lang="sr-Cyrl-RS" b="1" dirty="0" smtClean="0"/>
              <a:t>Мислити </a:t>
            </a:r>
            <a:r>
              <a:rPr lang="sr-Cyrl-RS" b="1" dirty="0"/>
              <a:t>унапред </a:t>
            </a:r>
            <a:endParaRPr lang="en-US" dirty="0"/>
          </a:p>
          <a:p>
            <a:pPr marL="68580" indent="0" algn="just">
              <a:buNone/>
            </a:pPr>
            <a:r>
              <a:rPr lang="sr-Cyrl-RS" dirty="0"/>
              <a:t> Мислити  унапред ,тј. процена  могућих  последица због тренутног лошег  понашања  је још један од начина контроле беса у конфликтним ситуацијама (нпр.:„Ако сад ово урадим , касније ће се највероватније десити …“, јесу мисли водиље код ове технике контроле беса.</a:t>
            </a:r>
            <a:endParaRPr lang="en-US" dirty="0"/>
          </a:p>
          <a:p>
            <a:endParaRPr lang="en-US" dirty="0"/>
          </a:p>
        </p:txBody>
      </p:sp>
    </p:spTree>
    <p:extLst>
      <p:ext uri="{BB962C8B-B14F-4D97-AF65-F5344CB8AC3E}">
        <p14:creationId xmlns:p14="http://schemas.microsoft.com/office/powerpoint/2010/main" val="2437571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normAutofit/>
          </a:bodyPr>
          <a:lstStyle/>
          <a:p>
            <a:pPr marL="68580" indent="0" algn="just">
              <a:buNone/>
            </a:pPr>
            <a:r>
              <a:rPr lang="sr-Cyrl-RS" b="1" dirty="0"/>
              <a:t>ПОСЛЕДИЦЕ </a:t>
            </a:r>
            <a:endParaRPr lang="en-US" dirty="0"/>
          </a:p>
          <a:p>
            <a:pPr marL="68580" indent="0" algn="just">
              <a:buNone/>
            </a:pPr>
            <a:r>
              <a:rPr lang="sr-Cyrl-RS" dirty="0" smtClean="0"/>
              <a:t>Разграничити </a:t>
            </a:r>
            <a:r>
              <a:rPr lang="sr-Cyrl-RS" dirty="0"/>
              <a:t>краткорочне и дугорочне последице ,на </a:t>
            </a:r>
            <a:r>
              <a:rPr lang="sr-Cyrl-RS" dirty="0" smtClean="0"/>
              <a:t>пример</a:t>
            </a:r>
            <a:endParaRPr lang="sr-Cyrl-RS" dirty="0"/>
          </a:p>
          <a:p>
            <a:pPr marL="68580" indent="0" algn="just">
              <a:buNone/>
            </a:pPr>
            <a:endParaRPr lang="sr-Cyrl-RS" dirty="0"/>
          </a:p>
          <a:p>
            <a:pPr marL="68580" indent="0" algn="just">
              <a:buNone/>
            </a:pPr>
            <a:r>
              <a:rPr lang="sr-Cyrl-RS" b="1" dirty="0"/>
              <a:t>к</a:t>
            </a:r>
            <a:r>
              <a:rPr lang="sr-Cyrl-RS" b="1" dirty="0" smtClean="0"/>
              <a:t>раткорочне</a:t>
            </a:r>
            <a:endParaRPr lang="sr-Cyrl-RS" dirty="0"/>
          </a:p>
          <a:p>
            <a:pPr marL="68580" indent="0" algn="just">
              <a:buNone/>
            </a:pPr>
            <a:r>
              <a:rPr lang="sr-Cyrl-RS" dirty="0" smtClean="0"/>
              <a:t>,,</a:t>
            </a:r>
            <a:r>
              <a:rPr lang="sr-Cyrl-RS" dirty="0"/>
              <a:t>Ако ја сад њега ударим, он ће одмах заћутати“ </a:t>
            </a:r>
            <a:endParaRPr lang="en-US" dirty="0"/>
          </a:p>
          <a:p>
            <a:pPr marL="68580" indent="0" algn="just">
              <a:buNone/>
            </a:pPr>
            <a:endParaRPr lang="sr-Cyrl-RS" dirty="0" smtClean="0"/>
          </a:p>
          <a:p>
            <a:pPr marL="68580" indent="0" algn="just">
              <a:buNone/>
            </a:pPr>
            <a:r>
              <a:rPr lang="sr-Cyrl-RS" b="1" dirty="0" smtClean="0"/>
              <a:t>дугорочне</a:t>
            </a:r>
            <a:r>
              <a:rPr lang="sr-Cyrl-RS" dirty="0"/>
              <a:t>: </a:t>
            </a:r>
            <a:endParaRPr lang="en-US" dirty="0"/>
          </a:p>
          <a:p>
            <a:pPr marL="68580" indent="0" algn="just">
              <a:buNone/>
            </a:pPr>
            <a:r>
              <a:rPr lang="sr-Cyrl-RS" dirty="0"/>
              <a:t>„Ако га сад ударим, бићу избачен из </a:t>
            </a:r>
            <a:r>
              <a:rPr lang="sr-Cyrl-RS" dirty="0" smtClean="0"/>
              <a:t>дома“. </a:t>
            </a:r>
            <a:endParaRPr lang="en-US" dirty="0"/>
          </a:p>
          <a:p>
            <a:pPr marL="68580" indent="0" algn="just">
              <a:buNone/>
            </a:pPr>
            <a:endParaRPr lang="sr-Cyrl-RS" dirty="0" smtClean="0"/>
          </a:p>
          <a:p>
            <a:endParaRPr lang="en-US" dirty="0"/>
          </a:p>
        </p:txBody>
      </p:sp>
    </p:spTree>
    <p:extLst>
      <p:ext uri="{BB962C8B-B14F-4D97-AF65-F5344CB8AC3E}">
        <p14:creationId xmlns:p14="http://schemas.microsoft.com/office/powerpoint/2010/main" val="1901452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219200"/>
            <a:ext cx="7162800" cy="4953000"/>
          </a:xfrm>
        </p:spPr>
        <p:txBody>
          <a:bodyPr>
            <a:normAutofit/>
          </a:bodyPr>
          <a:lstStyle/>
          <a:p>
            <a:pPr marL="68580" indent="0" algn="just">
              <a:buNone/>
            </a:pPr>
            <a:r>
              <a:rPr lang="sr-Cyrl-RS" dirty="0"/>
              <a:t>Потребно је направити разлику између  </a:t>
            </a:r>
            <a:endParaRPr lang="sr-Cyrl-RS" dirty="0" smtClean="0"/>
          </a:p>
          <a:p>
            <a:pPr marL="68580" indent="0" algn="just">
              <a:buNone/>
            </a:pPr>
            <a:endParaRPr lang="sr-Cyrl-RS" b="1" dirty="0" smtClean="0"/>
          </a:p>
          <a:p>
            <a:pPr marL="68580" indent="0" algn="just">
              <a:buNone/>
            </a:pPr>
            <a:r>
              <a:rPr lang="sr-Cyrl-RS" b="1" dirty="0" smtClean="0"/>
              <a:t>унутрашњих  </a:t>
            </a:r>
            <a:r>
              <a:rPr lang="sr-Cyrl-RS" b="1" dirty="0"/>
              <a:t>(</a:t>
            </a:r>
            <a:r>
              <a:rPr lang="sr-Cyrl-RS" dirty="0"/>
              <a:t>губљење самопоштовања ,  лоша осећања о себи самом)</a:t>
            </a:r>
            <a:r>
              <a:rPr lang="sr-Cyrl-RS" b="1" dirty="0"/>
              <a:t> </a:t>
            </a:r>
            <a:r>
              <a:rPr lang="sr-Cyrl-RS" dirty="0"/>
              <a:t>и  </a:t>
            </a:r>
            <a:endParaRPr lang="sr-Cyrl-RS" dirty="0" smtClean="0"/>
          </a:p>
          <a:p>
            <a:pPr marL="68580" indent="0" algn="just">
              <a:buNone/>
            </a:pPr>
            <a:endParaRPr lang="sr-Cyrl-RS" b="1" dirty="0" smtClean="0"/>
          </a:p>
          <a:p>
            <a:pPr marL="68580" indent="0" algn="just">
              <a:buNone/>
            </a:pPr>
            <a:r>
              <a:rPr lang="sr-Cyrl-RS" b="1" dirty="0" smtClean="0"/>
              <a:t>спољашњих  </a:t>
            </a:r>
            <a:r>
              <a:rPr lang="sr-Cyrl-RS" b="1" dirty="0"/>
              <a:t>(</a:t>
            </a:r>
            <a:r>
              <a:rPr lang="sr-Cyrl-RS" dirty="0"/>
              <a:t>поновни излазак пред дисциплинску комисију) последица агресивних поступака. </a:t>
            </a:r>
            <a:endParaRPr lang="sr-Cyrl-RS" dirty="0" smtClean="0"/>
          </a:p>
          <a:p>
            <a:pPr marL="68580" indent="0" algn="just">
              <a:buNone/>
            </a:pPr>
            <a:endParaRPr lang="sr-Cyrl-RS" dirty="0" smtClean="0"/>
          </a:p>
          <a:p>
            <a:pPr marL="68580" indent="0" algn="just">
              <a:buNone/>
            </a:pPr>
            <a:r>
              <a:rPr lang="sr-Cyrl-RS" dirty="0" smtClean="0"/>
              <a:t>Ту </a:t>
            </a:r>
            <a:r>
              <a:rPr lang="sr-Cyrl-RS" dirty="0"/>
              <a:t>су и </a:t>
            </a:r>
            <a:r>
              <a:rPr lang="sr-Cyrl-RS" b="1" dirty="0"/>
              <a:t>друштвене</a:t>
            </a:r>
            <a:r>
              <a:rPr lang="sr-Cyrl-RS" dirty="0"/>
              <a:t> последице  (губитак пријатеља, губитак поверења родитеља ....).</a:t>
            </a:r>
            <a:endParaRPr lang="en-US" dirty="0"/>
          </a:p>
          <a:p>
            <a:endParaRPr lang="en-US" dirty="0"/>
          </a:p>
        </p:txBody>
      </p:sp>
    </p:spTree>
    <p:extLst>
      <p:ext uri="{BB962C8B-B14F-4D97-AF65-F5344CB8AC3E}">
        <p14:creationId xmlns:p14="http://schemas.microsoft.com/office/powerpoint/2010/main" val="40690109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2729" y="914400"/>
            <a:ext cx="8229600" cy="4525963"/>
          </a:xfrm>
        </p:spPr>
        <p:txBody>
          <a:bodyPr/>
          <a:lstStyle/>
          <a:p>
            <a:pPr marL="68580" indent="0">
              <a:buNone/>
            </a:pPr>
            <a:endParaRPr lang="sr-Cyrl-RS" dirty="0" smtClean="0"/>
          </a:p>
          <a:p>
            <a:pPr marL="0" indent="0">
              <a:buNone/>
            </a:pPr>
            <a:r>
              <a:rPr lang="sr-Cyrl-RS" dirty="0" smtClean="0"/>
              <a:t> </a:t>
            </a:r>
            <a:endParaRPr lang="en-US" dirty="0"/>
          </a:p>
        </p:txBody>
      </p:sp>
      <p:sp>
        <p:nvSpPr>
          <p:cNvPr id="2" name="Rectangle 1"/>
          <p:cNvSpPr/>
          <p:nvPr/>
        </p:nvSpPr>
        <p:spPr>
          <a:xfrm>
            <a:off x="1066800" y="1066800"/>
            <a:ext cx="7086600" cy="4708981"/>
          </a:xfrm>
          <a:prstGeom prst="rect">
            <a:avLst/>
          </a:prstGeom>
        </p:spPr>
        <p:txBody>
          <a:bodyPr wrap="square">
            <a:spAutoFit/>
          </a:bodyPr>
          <a:lstStyle/>
          <a:p>
            <a:pPr algn="just"/>
            <a:r>
              <a:rPr lang="sr-Cyrl-CS" sz="3200" b="1" dirty="0"/>
              <a:t>Н</a:t>
            </a:r>
            <a:r>
              <a:rPr lang="sr-Cyrl-RS" sz="3200" b="1" dirty="0"/>
              <a:t>икако не смемо </a:t>
            </a:r>
            <a:r>
              <a:rPr lang="sr-Cyrl-CS" sz="3200" b="1" dirty="0"/>
              <a:t>дозволит</a:t>
            </a:r>
            <a:r>
              <a:rPr lang="sr-Cyrl-RS" sz="3200" b="1" dirty="0"/>
              <a:t>и </a:t>
            </a:r>
            <a:r>
              <a:rPr lang="sr-Cyrl-CS" sz="3200" b="1" dirty="0"/>
              <a:t> да </a:t>
            </a:r>
            <a:r>
              <a:rPr lang="sr-Cyrl-RS" sz="3200" b="1" dirty="0"/>
              <a:t>н</a:t>
            </a:r>
            <a:r>
              <a:rPr lang="sr-Cyrl-CS" sz="3200" b="1" dirty="0"/>
              <a:t>ас негативност надвлада! </a:t>
            </a:r>
            <a:endParaRPr lang="en-US" sz="3200" dirty="0"/>
          </a:p>
          <a:p>
            <a:pPr algn="just"/>
            <a:endParaRPr lang="sr-Cyrl-RS" sz="3200" dirty="0"/>
          </a:p>
          <a:p>
            <a:pPr algn="just"/>
            <a:r>
              <a:rPr lang="sr-Cyrl-CS" sz="2400" dirty="0" smtClean="0"/>
              <a:t>Како </a:t>
            </a:r>
            <a:r>
              <a:rPr lang="sr-Cyrl-CS" sz="2400" dirty="0"/>
              <a:t>помоћи ученицима да се носе са </a:t>
            </a:r>
            <a:r>
              <a:rPr lang="sr-Cyrl-RS" sz="2400" dirty="0"/>
              <a:t>налетом беса у </a:t>
            </a:r>
            <a:r>
              <a:rPr lang="sr-Cyrl-RS" sz="2400" dirty="0" smtClean="0"/>
              <a:t>Дому</a:t>
            </a:r>
            <a:r>
              <a:rPr lang="sr-Cyrl-CS" sz="2400" dirty="0"/>
              <a:t>?</a:t>
            </a:r>
            <a:endParaRPr lang="en-US" sz="2400" dirty="0"/>
          </a:p>
          <a:p>
            <a:pPr algn="just"/>
            <a:r>
              <a:rPr lang="sr-Cyrl-RS" sz="2400" dirty="0"/>
              <a:t>  </a:t>
            </a:r>
            <a:endParaRPr lang="en-US" sz="2400" dirty="0"/>
          </a:p>
          <a:p>
            <a:pPr algn="just"/>
            <a:r>
              <a:rPr lang="sr-Cyrl-CS" sz="2400" dirty="0"/>
              <a:t>Пре свега, треба да имамо реална очекивања од </a:t>
            </a:r>
            <a:r>
              <a:rPr lang="sr-Cyrl-RS" sz="2400" dirty="0"/>
              <a:t>њих</a:t>
            </a:r>
            <a:r>
              <a:rPr lang="sr-Cyrl-CS" sz="2400" dirty="0"/>
              <a:t>. Морамо им помоћи да открију </a:t>
            </a:r>
            <a:r>
              <a:rPr lang="sr-Cyrl-RS" sz="2400" dirty="0"/>
              <a:t>технику контроле беса која ће њима највише одговарати.</a:t>
            </a:r>
            <a:endParaRPr lang="en-US" sz="2400" dirty="0"/>
          </a:p>
          <a:p>
            <a:pPr algn="just"/>
            <a:r>
              <a:rPr lang="sr-Cyrl-RS" dirty="0"/>
              <a:t>   </a:t>
            </a:r>
            <a:endParaRPr lang="en-US" dirty="0"/>
          </a:p>
          <a:p>
            <a:r>
              <a:rPr lang="sr-Cyrl-RS" dirty="0"/>
              <a:t> </a:t>
            </a:r>
            <a:endParaRPr lang="en-US" dirty="0"/>
          </a:p>
        </p:txBody>
      </p:sp>
    </p:spTree>
    <p:extLst>
      <p:ext uri="{BB962C8B-B14F-4D97-AF65-F5344CB8AC3E}">
        <p14:creationId xmlns:p14="http://schemas.microsoft.com/office/powerpoint/2010/main" val="14973872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295400"/>
            <a:ext cx="6777317" cy="4537229"/>
          </a:xfrm>
        </p:spPr>
        <p:txBody>
          <a:bodyPr>
            <a:normAutofit/>
          </a:bodyPr>
          <a:lstStyle/>
          <a:p>
            <a:pPr marL="68580" indent="0" algn="just">
              <a:buNone/>
            </a:pPr>
            <a:r>
              <a:rPr lang="sr-Cyrl-CS" dirty="0"/>
              <a:t>Не</a:t>
            </a:r>
            <a:r>
              <a:rPr lang="sr-Cyrl-RS" dirty="0"/>
              <a:t>гативне емоције могу бити окидач за многе болести .Мишљења о томе да ли љутњу треба потиснути или изразити су подељена.Они који потискују бес ризикују да постану депресивни и потиштени.Код изражавања беса морамо разликовати две ситуације:кад особа успешно контролише емоције и незадовољство изражава на пристојан  начин и са друге стране када над емоцијама немамо  контролу и долази до насилничког понашања.</a:t>
            </a:r>
            <a:endParaRPr lang="en-US" dirty="0"/>
          </a:p>
          <a:p>
            <a:pPr algn="just"/>
            <a:endParaRPr lang="en-US" dirty="0"/>
          </a:p>
        </p:txBody>
      </p:sp>
    </p:spTree>
    <p:extLst>
      <p:ext uri="{BB962C8B-B14F-4D97-AF65-F5344CB8AC3E}">
        <p14:creationId xmlns:p14="http://schemas.microsoft.com/office/powerpoint/2010/main" val="309743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8580" indent="0">
              <a:buNone/>
            </a:pPr>
            <a:r>
              <a:rPr lang="sr-Cyrl-RS" b="1" dirty="0"/>
              <a:t>Литература:</a:t>
            </a:r>
            <a:endParaRPr lang="en-US" dirty="0"/>
          </a:p>
          <a:p>
            <a:pPr marL="68580" indent="0">
              <a:buNone/>
            </a:pPr>
            <a:r>
              <a:rPr lang="sr-Cyrl-RS" dirty="0"/>
              <a:t>1. Мр Наташа Церибашић Љубомировић „Стрес и млади“</a:t>
            </a:r>
            <a:endParaRPr lang="en-US" dirty="0"/>
          </a:p>
          <a:p>
            <a:pPr marL="68580" indent="0">
              <a:buNone/>
            </a:pPr>
            <a:r>
              <a:rPr lang="sr-Cyrl-RS" dirty="0"/>
              <a:t>2. Група аутора „Изборите се са стресом“</a:t>
            </a:r>
            <a:endParaRPr lang="en-US" dirty="0"/>
          </a:p>
          <a:p>
            <a:pPr marL="68580" indent="0">
              <a:buNone/>
            </a:pPr>
            <a:r>
              <a:rPr lang="sr-Cyrl-RS" dirty="0"/>
              <a:t> </a:t>
            </a:r>
            <a:endParaRPr lang="en-US" dirty="0"/>
          </a:p>
          <a:p>
            <a:endParaRPr lang="en-US" dirty="0"/>
          </a:p>
        </p:txBody>
      </p:sp>
    </p:spTree>
    <p:extLst>
      <p:ext uri="{BB962C8B-B14F-4D97-AF65-F5344CB8AC3E}">
        <p14:creationId xmlns:p14="http://schemas.microsoft.com/office/powerpoint/2010/main" val="2357905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6777317" cy="5410200"/>
          </a:xfrm>
        </p:spPr>
        <p:txBody>
          <a:bodyPr>
            <a:normAutofit/>
          </a:bodyPr>
          <a:lstStyle/>
          <a:p>
            <a:endParaRPr lang="sr-Cyrl-RS" dirty="0" smtClean="0"/>
          </a:p>
          <a:p>
            <a:pPr marL="68580" indent="0">
              <a:buNone/>
            </a:pPr>
            <a:r>
              <a:rPr lang="sr-Cyrl-RS" dirty="0" smtClean="0"/>
              <a:t>   </a:t>
            </a:r>
            <a:r>
              <a:rPr lang="sr-Cyrl-CS" b="1" dirty="0"/>
              <a:t>ЦИЉЕВИ</a:t>
            </a:r>
            <a:r>
              <a:rPr lang="sr-Cyrl-RS" b="1" dirty="0"/>
              <a:t>: </a:t>
            </a:r>
            <a:endParaRPr lang="sr-Cyrl-RS" b="1" dirty="0" smtClean="0"/>
          </a:p>
          <a:p>
            <a:endParaRPr lang="en-US" dirty="0"/>
          </a:p>
          <a:p>
            <a:pPr marL="68580" indent="0" algn="just">
              <a:buNone/>
            </a:pPr>
            <a:r>
              <a:rPr lang="sr-Cyrl-RS" dirty="0"/>
              <a:t>- препознати </a:t>
            </a:r>
            <a:r>
              <a:rPr lang="sr-Cyrl-RS" dirty="0" smtClean="0"/>
              <a:t> негативне  мисли </a:t>
            </a:r>
            <a:r>
              <a:rPr lang="sr-Cyrl-RS" dirty="0"/>
              <a:t>и осећања у моменту налета беса  пре него што  </a:t>
            </a:r>
            <a:r>
              <a:rPr lang="sr-Cyrl-RS" dirty="0" smtClean="0"/>
              <a:t>они  </a:t>
            </a:r>
            <a:r>
              <a:rPr lang="sr-Cyrl-RS" dirty="0"/>
              <a:t>потпуно </a:t>
            </a:r>
            <a:r>
              <a:rPr lang="sr-Cyrl-RS" dirty="0" smtClean="0"/>
              <a:t>преплаве</a:t>
            </a:r>
          </a:p>
          <a:p>
            <a:pPr algn="just"/>
            <a:endParaRPr lang="en-US" dirty="0"/>
          </a:p>
          <a:p>
            <a:pPr marL="68580" indent="0" algn="just">
              <a:buNone/>
            </a:pPr>
            <a:r>
              <a:rPr lang="sr-Cyrl-RS" dirty="0"/>
              <a:t>- смањити  учесталост агресивних понашања </a:t>
            </a:r>
            <a:endParaRPr lang="sr-Cyrl-RS" dirty="0" smtClean="0"/>
          </a:p>
          <a:p>
            <a:pPr algn="just"/>
            <a:endParaRPr lang="en-US" dirty="0"/>
          </a:p>
          <a:p>
            <a:pPr marL="68580" indent="0" algn="just">
              <a:buNone/>
            </a:pPr>
            <a:r>
              <a:rPr lang="sr-Cyrl-RS" dirty="0"/>
              <a:t>- савладати вештину самоконтроле како би могла да се примени када се осети насилнички порив</a:t>
            </a:r>
            <a:endParaRPr lang="en-US" dirty="0"/>
          </a:p>
          <a:p>
            <a:pPr marL="0" indent="0">
              <a:buNone/>
            </a:pPr>
            <a:endParaRPr lang="en-US" dirty="0"/>
          </a:p>
        </p:txBody>
      </p:sp>
    </p:spTree>
    <p:extLst>
      <p:ext uri="{BB962C8B-B14F-4D97-AF65-F5344CB8AC3E}">
        <p14:creationId xmlns:p14="http://schemas.microsoft.com/office/powerpoint/2010/main" val="265068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543800" cy="5257800"/>
          </a:xfrm>
        </p:spPr>
        <p:txBody>
          <a:bodyPr>
            <a:normAutofit/>
          </a:bodyPr>
          <a:lstStyle/>
          <a:p>
            <a:pPr marL="68580" indent="0">
              <a:buNone/>
            </a:pPr>
            <a:endParaRPr lang="sr-Cyrl-RS" dirty="0" smtClean="0"/>
          </a:p>
          <a:p>
            <a:pPr marL="0" indent="0" algn="just">
              <a:buNone/>
            </a:pPr>
            <a:endParaRPr lang="sr-Cyrl-RS" dirty="0" smtClean="0"/>
          </a:p>
          <a:p>
            <a:pPr marL="0" indent="0" algn="just">
              <a:buNone/>
            </a:pPr>
            <a:r>
              <a:rPr lang="sr-Cyrl-RS" dirty="0" smtClean="0"/>
              <a:t> </a:t>
            </a:r>
            <a:r>
              <a:rPr lang="sr-Cyrl-RS" dirty="0" smtClean="0"/>
              <a:t>Многи</a:t>
            </a:r>
            <a:r>
              <a:rPr lang="en-US" dirty="0" smtClean="0"/>
              <a:t>, </a:t>
            </a:r>
            <a:r>
              <a:rPr lang="sr-Cyrl-RS" dirty="0" smtClean="0"/>
              <a:t>када </a:t>
            </a:r>
            <a:r>
              <a:rPr lang="sr-Cyrl-RS" dirty="0"/>
              <a:t>оправдавају себе и </a:t>
            </a:r>
            <a:r>
              <a:rPr lang="sr-Cyrl-RS" dirty="0" smtClean="0"/>
              <a:t>своје  </a:t>
            </a:r>
            <a:r>
              <a:rPr lang="sr-Cyrl-RS" dirty="0"/>
              <a:t>испољавање  беса </a:t>
            </a:r>
            <a:r>
              <a:rPr lang="sr-Cyrl-RS" dirty="0" smtClean="0"/>
              <a:t> у  некој </a:t>
            </a:r>
            <a:r>
              <a:rPr lang="sr-Cyrl-RS" dirty="0"/>
              <a:t>конфликтној </a:t>
            </a:r>
            <a:r>
              <a:rPr lang="sr-Cyrl-RS" dirty="0" smtClean="0"/>
              <a:t>ситуацији</a:t>
            </a:r>
            <a:r>
              <a:rPr lang="en-US" dirty="0" smtClean="0"/>
              <a:t>,</a:t>
            </a:r>
            <a:r>
              <a:rPr lang="sr-Cyrl-RS" dirty="0" smtClean="0"/>
              <a:t> </a:t>
            </a:r>
            <a:r>
              <a:rPr lang="sr-Cyrl-RS" dirty="0" smtClean="0"/>
              <a:t>често </a:t>
            </a:r>
            <a:r>
              <a:rPr lang="sr-Cyrl-RS" dirty="0"/>
              <a:t>истичу да  су то </a:t>
            </a:r>
            <a:r>
              <a:rPr lang="sr-Cyrl-RS" dirty="0" smtClean="0"/>
              <a:t>урадили  </a:t>
            </a:r>
            <a:r>
              <a:rPr lang="sr-Cyrl-RS" dirty="0"/>
              <a:t>у афекту , да се десило тако и да нису размишљали какве ће бити последице </a:t>
            </a:r>
            <a:r>
              <a:rPr lang="sr-Cyrl-RS" dirty="0" smtClean="0"/>
              <a:t>.      </a:t>
            </a:r>
            <a:r>
              <a:rPr lang="sr-Cyrl-RS" dirty="0"/>
              <a:t>Они такође говоре како би ,,сада вероватно другачије поступили“ и да су свесни да их неконтролисани бес води у агресивно понашање које им доноси само неприлике. </a:t>
            </a:r>
            <a:endParaRPr lang="sr-Cyrl-RS" dirty="0" smtClean="0"/>
          </a:p>
          <a:p>
            <a:pPr marL="0" indent="0" algn="just">
              <a:buNone/>
            </a:pPr>
            <a:endParaRPr lang="en-US" dirty="0"/>
          </a:p>
        </p:txBody>
      </p:sp>
    </p:spTree>
    <p:extLst>
      <p:ext uri="{BB962C8B-B14F-4D97-AF65-F5344CB8AC3E}">
        <p14:creationId xmlns:p14="http://schemas.microsoft.com/office/powerpoint/2010/main" val="3832807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143000"/>
            <a:ext cx="6777317" cy="4689629"/>
          </a:xfrm>
        </p:spPr>
        <p:txBody>
          <a:bodyPr>
            <a:normAutofit lnSpcReduction="10000"/>
          </a:bodyPr>
          <a:lstStyle/>
          <a:p>
            <a:pPr marL="68580" indent="0">
              <a:buNone/>
            </a:pPr>
            <a:r>
              <a:rPr lang="sr-Cyrl-CS" b="1" dirty="0" smtClean="0"/>
              <a:t>Шта </a:t>
            </a:r>
            <a:r>
              <a:rPr lang="sr-Cyrl-CS" b="1" dirty="0"/>
              <a:t>је </a:t>
            </a:r>
            <a:r>
              <a:rPr lang="sr-Cyrl-CS" b="1" dirty="0" smtClean="0"/>
              <a:t>бес?</a:t>
            </a:r>
            <a:endParaRPr lang="sr-Cyrl-RS" dirty="0"/>
          </a:p>
          <a:p>
            <a:pPr marL="68580" indent="0" algn="just">
              <a:buNone/>
            </a:pPr>
            <a:r>
              <a:rPr lang="sr-Cyrl-CS" dirty="0" smtClean="0"/>
              <a:t>Бес </a:t>
            </a:r>
            <a:r>
              <a:rPr lang="sr-Cyrl-CS" dirty="0"/>
              <a:t>или љутња </a:t>
            </a:r>
            <a:r>
              <a:rPr lang="sr-Cyrl-RS" dirty="0"/>
              <a:t>је нормална физичка реакција и тражи од организма да се ,,бори или да избегава“. </a:t>
            </a:r>
            <a:endParaRPr lang="en-US" dirty="0"/>
          </a:p>
          <a:p>
            <a:pPr marL="68580" indent="0" algn="just">
              <a:buNone/>
            </a:pPr>
            <a:endParaRPr lang="sr-Cyrl-RS" dirty="0" smtClean="0"/>
          </a:p>
          <a:p>
            <a:pPr marL="68580" indent="0" algn="just">
              <a:buNone/>
            </a:pPr>
            <a:r>
              <a:rPr lang="sr-Cyrl-RS" dirty="0" smtClean="0"/>
              <a:t>Бити </a:t>
            </a:r>
            <a:r>
              <a:rPr lang="sr-Cyrl-RS" dirty="0"/>
              <a:t>бесан није ни добро ни лоше. Постаје проблем када почне да штети нама самима или неком у нашој околини.Јавља се </a:t>
            </a:r>
            <a:r>
              <a:rPr lang="sr-Cyrl-CS" dirty="0"/>
              <a:t>када </a:t>
            </a:r>
            <a:r>
              <a:rPr lang="sr-Cyrl-RS" dirty="0"/>
              <a:t>процењујемо да су наша личност ,потребе и убеђења угрожена и захтевамо да друга особа или особе промене понашање .</a:t>
            </a:r>
            <a:endParaRPr lang="en-US" dirty="0"/>
          </a:p>
          <a:p>
            <a:pPr marL="68580" indent="0" algn="just">
              <a:buNone/>
            </a:pPr>
            <a:endParaRPr lang="sr-Cyrl-RS" dirty="0" smtClean="0"/>
          </a:p>
        </p:txBody>
      </p:sp>
    </p:spTree>
    <p:extLst>
      <p:ext uri="{BB962C8B-B14F-4D97-AF65-F5344CB8AC3E}">
        <p14:creationId xmlns:p14="http://schemas.microsoft.com/office/powerpoint/2010/main" val="1703771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90600"/>
            <a:ext cx="6777317" cy="4842029"/>
          </a:xfrm>
        </p:spPr>
        <p:txBody>
          <a:bodyPr>
            <a:normAutofit/>
          </a:bodyPr>
          <a:lstStyle/>
          <a:p>
            <a:pPr marL="68580" indent="0" algn="just">
              <a:buNone/>
            </a:pPr>
            <a:r>
              <a:rPr lang="sr-Cyrl-CS" b="1" dirty="0" smtClean="0"/>
              <a:t>Бес </a:t>
            </a:r>
            <a:r>
              <a:rPr lang="sr-Cyrl-CS" b="1" dirty="0"/>
              <a:t>није:</a:t>
            </a:r>
            <a:endParaRPr lang="en-US" dirty="0"/>
          </a:p>
          <a:p>
            <a:pPr marL="68580" indent="0" algn="just">
              <a:buNone/>
            </a:pPr>
            <a:r>
              <a:rPr lang="sr-Cyrl-RS" dirty="0" smtClean="0"/>
              <a:t>- </a:t>
            </a:r>
            <a:r>
              <a:rPr lang="sr-Cyrl-CS" dirty="0"/>
              <a:t>рефлекс</a:t>
            </a:r>
            <a:endParaRPr lang="en-US" dirty="0"/>
          </a:p>
          <a:p>
            <a:pPr marL="68580" indent="0" algn="just">
              <a:buNone/>
            </a:pPr>
            <a:r>
              <a:rPr lang="sr-Cyrl-RS" dirty="0" smtClean="0"/>
              <a:t>- </a:t>
            </a:r>
            <a:r>
              <a:rPr lang="sr-Cyrl-CS" dirty="0"/>
              <a:t>аутоматска реакција</a:t>
            </a:r>
            <a:endParaRPr lang="en-US" dirty="0"/>
          </a:p>
          <a:p>
            <a:pPr marL="68580" indent="0" algn="just">
              <a:buNone/>
            </a:pPr>
            <a:r>
              <a:rPr lang="sr-Cyrl-RS" dirty="0" smtClean="0"/>
              <a:t>- </a:t>
            </a:r>
            <a:r>
              <a:rPr lang="sr-Cyrl-CS" dirty="0" smtClean="0"/>
              <a:t>изазван </a:t>
            </a:r>
            <a:r>
              <a:rPr lang="sr-Cyrl-CS" dirty="0"/>
              <a:t>понашањем других или </a:t>
            </a:r>
            <a:r>
              <a:rPr lang="sr-Cyrl-CS" dirty="0" smtClean="0"/>
              <a:t>       неповољним   ситуацијама</a:t>
            </a:r>
            <a:endParaRPr lang="sr-Cyrl-RS" dirty="0"/>
          </a:p>
          <a:p>
            <a:pPr marL="68580" indent="0" algn="just">
              <a:buNone/>
            </a:pPr>
            <a:endParaRPr lang="sr-Cyrl-CS" b="1" dirty="0" smtClean="0"/>
          </a:p>
          <a:p>
            <a:pPr marL="68580" indent="0" algn="just">
              <a:buNone/>
            </a:pPr>
            <a:r>
              <a:rPr lang="sr-Cyrl-CS" b="1" dirty="0" smtClean="0"/>
              <a:t>Шта су циљеви беса </a:t>
            </a:r>
            <a:r>
              <a:rPr lang="sr-Cyrl-CS" b="1" dirty="0"/>
              <a:t>и агресивног понашања?</a:t>
            </a:r>
            <a:endParaRPr lang="en-US" dirty="0"/>
          </a:p>
          <a:p>
            <a:pPr marL="68580" indent="0" algn="just">
              <a:buNone/>
            </a:pPr>
            <a:r>
              <a:rPr lang="sr-Cyrl-RS" dirty="0" smtClean="0"/>
              <a:t>- </a:t>
            </a:r>
            <a:r>
              <a:rPr lang="sr-Cyrl-CS" dirty="0" smtClean="0"/>
              <a:t>очување </a:t>
            </a:r>
            <a:r>
              <a:rPr lang="sr-Cyrl-CS" dirty="0"/>
              <a:t>личне вредности</a:t>
            </a:r>
            <a:endParaRPr lang="en-US" dirty="0"/>
          </a:p>
          <a:p>
            <a:pPr marL="68580" indent="0" algn="just">
              <a:buNone/>
            </a:pPr>
            <a:r>
              <a:rPr lang="sr-Cyrl-RS" dirty="0" smtClean="0"/>
              <a:t>- </a:t>
            </a:r>
            <a:r>
              <a:rPr lang="sr-Cyrl-CS" dirty="0" smtClean="0"/>
              <a:t>очување </a:t>
            </a:r>
            <a:r>
              <a:rPr lang="sr-Cyrl-CS" dirty="0"/>
              <a:t>основних потреба</a:t>
            </a:r>
            <a:endParaRPr lang="en-US" dirty="0"/>
          </a:p>
          <a:p>
            <a:pPr marL="68580" indent="0" algn="just">
              <a:buNone/>
            </a:pPr>
            <a:r>
              <a:rPr lang="sr-Cyrl-RS" dirty="0" smtClean="0"/>
              <a:t>- </a:t>
            </a:r>
            <a:r>
              <a:rPr lang="sr-Cyrl-CS" dirty="0"/>
              <a:t>очување основних убеђења</a:t>
            </a:r>
            <a:endParaRPr lang="en-US" dirty="0"/>
          </a:p>
          <a:p>
            <a:pPr marL="0" indent="0">
              <a:buNone/>
            </a:pPr>
            <a:endParaRPr lang="sr-Cyrl-RS" dirty="0" smtClean="0"/>
          </a:p>
          <a:p>
            <a:pPr marL="0" indent="0">
              <a:buNone/>
            </a:pPr>
            <a:endParaRPr lang="en-US" dirty="0"/>
          </a:p>
        </p:txBody>
      </p:sp>
    </p:spTree>
    <p:extLst>
      <p:ext uri="{BB962C8B-B14F-4D97-AF65-F5344CB8AC3E}">
        <p14:creationId xmlns:p14="http://schemas.microsoft.com/office/powerpoint/2010/main" val="140220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68580" indent="0">
              <a:buNone/>
            </a:pPr>
            <a:r>
              <a:rPr lang="sr-Cyrl-RS" dirty="0" smtClean="0"/>
              <a:t>  </a:t>
            </a:r>
            <a:endParaRPr lang="en-US" dirty="0"/>
          </a:p>
        </p:txBody>
      </p:sp>
      <p:sp>
        <p:nvSpPr>
          <p:cNvPr id="2" name="Rectangle 1"/>
          <p:cNvSpPr/>
          <p:nvPr/>
        </p:nvSpPr>
        <p:spPr>
          <a:xfrm>
            <a:off x="762000" y="1066801"/>
            <a:ext cx="7467600" cy="5047536"/>
          </a:xfrm>
          <a:prstGeom prst="rect">
            <a:avLst/>
          </a:prstGeom>
        </p:spPr>
        <p:txBody>
          <a:bodyPr wrap="square">
            <a:spAutoFit/>
          </a:bodyPr>
          <a:lstStyle/>
          <a:p>
            <a:pPr algn="just"/>
            <a:r>
              <a:rPr lang="sr-Cyrl-RS" sz="3200" b="1" dirty="0"/>
              <a:t>Технике контроле беса уче нас ономе </a:t>
            </a:r>
            <a:r>
              <a:rPr lang="sr-Cyrl-RS" sz="3200" b="1" u="sng" dirty="0"/>
              <a:t>шта не треба да урадимо.</a:t>
            </a:r>
            <a:r>
              <a:rPr lang="sr-Cyrl-RS" sz="3200" b="1" dirty="0"/>
              <a:t> </a:t>
            </a:r>
            <a:endParaRPr lang="en-US" sz="3200" dirty="0"/>
          </a:p>
          <a:p>
            <a:pPr algn="just"/>
            <a:r>
              <a:rPr lang="sr-Cyrl-RS" dirty="0"/>
              <a:t> </a:t>
            </a:r>
            <a:endParaRPr lang="en-US" dirty="0"/>
          </a:p>
          <a:p>
            <a:pPr algn="just"/>
            <a:endParaRPr lang="sr-Cyrl-CS" sz="2400" b="1" dirty="0" smtClean="0"/>
          </a:p>
          <a:p>
            <a:pPr algn="just"/>
            <a:endParaRPr lang="sr-Cyrl-CS" sz="2400" b="1" dirty="0"/>
          </a:p>
          <a:p>
            <a:pPr algn="just"/>
            <a:r>
              <a:rPr lang="sr-Cyrl-CS" sz="2400" b="1" dirty="0" smtClean="0"/>
              <a:t>Физички </a:t>
            </a:r>
            <a:r>
              <a:rPr lang="sr-Cyrl-CS" sz="2400" b="1" dirty="0"/>
              <a:t>знаци беса </a:t>
            </a:r>
            <a:r>
              <a:rPr lang="sr-Cyrl-RS" sz="2400" b="1" dirty="0"/>
              <a:t>су:</a:t>
            </a:r>
            <a:endParaRPr lang="en-US" sz="2400" b="1" dirty="0"/>
          </a:p>
          <a:p>
            <a:pPr algn="just"/>
            <a:r>
              <a:rPr lang="sr-Cyrl-RS" sz="2400" dirty="0"/>
              <a:t> </a:t>
            </a:r>
            <a:r>
              <a:rPr lang="sr-Cyrl-RS" sz="2400" dirty="0" smtClean="0"/>
              <a:t>- напетост мишића</a:t>
            </a:r>
          </a:p>
          <a:p>
            <a:pPr algn="just"/>
            <a:r>
              <a:rPr lang="sr-Cyrl-RS" sz="2400" dirty="0"/>
              <a:t> </a:t>
            </a:r>
            <a:r>
              <a:rPr lang="sr-Cyrl-RS" sz="2400" dirty="0" smtClean="0"/>
              <a:t>- бол </a:t>
            </a:r>
            <a:r>
              <a:rPr lang="sr-Cyrl-RS" sz="2400" dirty="0"/>
              <a:t>у </a:t>
            </a:r>
            <a:r>
              <a:rPr lang="sr-Cyrl-RS" sz="2400" dirty="0" smtClean="0"/>
              <a:t>желуцу</a:t>
            </a:r>
          </a:p>
          <a:p>
            <a:pPr algn="just"/>
            <a:r>
              <a:rPr lang="sr-Cyrl-RS" sz="2400" dirty="0"/>
              <a:t> </a:t>
            </a:r>
            <a:r>
              <a:rPr lang="sr-Cyrl-RS" sz="2400" dirty="0" smtClean="0"/>
              <a:t>- скупљање песница </a:t>
            </a:r>
          </a:p>
          <a:p>
            <a:pPr algn="just"/>
            <a:r>
              <a:rPr lang="sr-Cyrl-RS" sz="2400" dirty="0"/>
              <a:t> </a:t>
            </a:r>
            <a:r>
              <a:rPr lang="sr-Cyrl-RS" sz="2400" dirty="0" smtClean="0"/>
              <a:t>- шкргутање зубима</a:t>
            </a:r>
          </a:p>
          <a:p>
            <a:pPr algn="just"/>
            <a:r>
              <a:rPr lang="sr-Cyrl-RS" sz="2400" dirty="0"/>
              <a:t> </a:t>
            </a:r>
            <a:r>
              <a:rPr lang="sr-Cyrl-RS" sz="2400" dirty="0" smtClean="0"/>
              <a:t>- </a:t>
            </a:r>
            <a:r>
              <a:rPr lang="sr-Cyrl-RS" sz="2400" dirty="0"/>
              <a:t>убрзано лупање срца. </a:t>
            </a:r>
            <a:endParaRPr lang="sr-Cyrl-RS" sz="2400" dirty="0" smtClean="0"/>
          </a:p>
          <a:p>
            <a:pPr algn="just"/>
            <a:endParaRPr lang="en-US" sz="2400" dirty="0"/>
          </a:p>
          <a:p>
            <a:endParaRPr lang="sr-Cyrl-RS" sz="2400" dirty="0" smtClean="0"/>
          </a:p>
        </p:txBody>
      </p:sp>
    </p:spTree>
    <p:extLst>
      <p:ext uri="{BB962C8B-B14F-4D97-AF65-F5344CB8AC3E}">
        <p14:creationId xmlns:p14="http://schemas.microsoft.com/office/powerpoint/2010/main" val="3795332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68580" indent="0">
              <a:buNone/>
            </a:pPr>
            <a:r>
              <a:rPr lang="sr-Cyrl-RS" dirty="0" smtClean="0"/>
              <a:t>    </a:t>
            </a:r>
          </a:p>
          <a:p>
            <a:pPr marL="68580" indent="0">
              <a:buNone/>
            </a:pPr>
            <a:endParaRPr lang="sr-Cyrl-RS" dirty="0"/>
          </a:p>
          <a:p>
            <a:pPr marL="68580" indent="0">
              <a:buNone/>
            </a:pPr>
            <a:r>
              <a:rPr lang="sr-Cyrl-RS" dirty="0" smtClean="0"/>
              <a:t>   Свака </a:t>
            </a:r>
            <a:r>
              <a:rPr lang="sr-Cyrl-RS" dirty="0"/>
              <a:t>конфликтна ситуација има: </a:t>
            </a:r>
            <a:endParaRPr lang="en-US" dirty="0"/>
          </a:p>
          <a:p>
            <a:pPr marL="68580" indent="0">
              <a:buNone/>
            </a:pPr>
            <a:r>
              <a:rPr lang="sr-Cyrl-RS" b="1" dirty="0"/>
              <a:t> </a:t>
            </a:r>
            <a:endParaRPr lang="en-US" dirty="0"/>
          </a:p>
          <a:p>
            <a:pPr marL="68580" indent="0">
              <a:buNone/>
            </a:pPr>
            <a:r>
              <a:rPr lang="sr-Cyrl-CS" dirty="0"/>
              <a:t>1.</a:t>
            </a:r>
            <a:r>
              <a:rPr lang="sr-Cyrl-RS" b="1" dirty="0"/>
              <a:t>изазиваче   </a:t>
            </a:r>
            <a:r>
              <a:rPr lang="sr-Cyrl-RS" dirty="0"/>
              <a:t>(оно што изазива бес у нама) </a:t>
            </a:r>
            <a:endParaRPr lang="sr-Cyrl-RS" dirty="0" smtClean="0"/>
          </a:p>
          <a:p>
            <a:endParaRPr lang="en-US" dirty="0"/>
          </a:p>
          <a:p>
            <a:pPr marL="68580" indent="0">
              <a:buNone/>
            </a:pPr>
            <a:r>
              <a:rPr lang="sr-Cyrl-CS" dirty="0"/>
              <a:t>2.</a:t>
            </a:r>
            <a:r>
              <a:rPr lang="sr-Cyrl-RS" b="1" dirty="0"/>
              <a:t>понашање </a:t>
            </a:r>
            <a:r>
              <a:rPr lang="sr-Cyrl-RS" dirty="0"/>
              <a:t>(наша реакција у датој ситуацији</a:t>
            </a:r>
            <a:r>
              <a:rPr lang="sr-Cyrl-RS" dirty="0" smtClean="0"/>
              <a:t>)</a:t>
            </a:r>
          </a:p>
          <a:p>
            <a:pPr marL="68580" indent="0">
              <a:buNone/>
            </a:pPr>
            <a:r>
              <a:rPr lang="sr-Cyrl-RS" dirty="0" smtClean="0"/>
              <a:t>  </a:t>
            </a:r>
            <a:endParaRPr lang="en-US" dirty="0"/>
          </a:p>
          <a:p>
            <a:pPr marL="68580" indent="0">
              <a:buNone/>
            </a:pPr>
            <a:r>
              <a:rPr lang="sr-Cyrl-CS" dirty="0"/>
              <a:t>3.</a:t>
            </a:r>
            <a:r>
              <a:rPr lang="sr-Cyrl-RS" b="1" dirty="0"/>
              <a:t>последице </a:t>
            </a:r>
            <a:r>
              <a:rPr lang="sr-Cyrl-RS" dirty="0"/>
              <a:t>(када је бес неконтролисан онда су по правилу негативне).</a:t>
            </a:r>
            <a:endParaRPr lang="en-US" dirty="0"/>
          </a:p>
          <a:p>
            <a:pPr marL="68580" indent="0">
              <a:buNone/>
            </a:pPr>
            <a:endParaRPr lang="en-US" dirty="0"/>
          </a:p>
        </p:txBody>
      </p:sp>
    </p:spTree>
    <p:extLst>
      <p:ext uri="{BB962C8B-B14F-4D97-AF65-F5344CB8AC3E}">
        <p14:creationId xmlns:p14="http://schemas.microsoft.com/office/powerpoint/2010/main" val="2399607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924800" cy="5440363"/>
          </a:xfrm>
        </p:spPr>
        <p:txBody>
          <a:bodyPr/>
          <a:lstStyle/>
          <a:p>
            <a:pPr marL="68580" indent="0">
              <a:buNone/>
            </a:pPr>
            <a:r>
              <a:rPr lang="sr-Cyrl-RS" b="1" dirty="0"/>
              <a:t>ИЗАЗИВАЧИ  </a:t>
            </a:r>
            <a:r>
              <a:rPr lang="sr-Cyrl-RS" dirty="0" smtClean="0"/>
              <a:t>нам </a:t>
            </a:r>
            <a:r>
              <a:rPr lang="sr-Cyrl-RS" dirty="0"/>
              <a:t>помажу да идентификујемо оно што буди бес у нама.</a:t>
            </a:r>
            <a:endParaRPr lang="en-US" dirty="0"/>
          </a:p>
          <a:p>
            <a:pPr marL="68580" indent="0">
              <a:buNone/>
            </a:pPr>
            <a:endParaRPr lang="sr-Cyrl-RS" b="1" dirty="0" smtClean="0"/>
          </a:p>
          <a:p>
            <a:pPr marL="68580" indent="0">
              <a:buNone/>
            </a:pPr>
            <a:r>
              <a:rPr lang="sr-Cyrl-RS" b="1" dirty="0" smtClean="0"/>
              <a:t>Спољашњи </a:t>
            </a:r>
            <a:r>
              <a:rPr lang="sr-Cyrl-RS" b="1" dirty="0"/>
              <a:t>изазивачи</a:t>
            </a:r>
            <a:r>
              <a:rPr lang="sr-Cyrl-RS" dirty="0"/>
              <a:t> су они које нека особа својим поступком изазове бес код друге. Они могу бити</a:t>
            </a:r>
            <a:r>
              <a:rPr lang="sr-Cyrl-RS" dirty="0" smtClean="0"/>
              <a:t>:</a:t>
            </a:r>
            <a:endParaRPr lang="en-US" dirty="0"/>
          </a:p>
          <a:p>
            <a:pPr marL="68580" indent="0">
              <a:buNone/>
            </a:pPr>
            <a:r>
              <a:rPr lang="sr-Cyrl-RS" dirty="0"/>
              <a:t>-</a:t>
            </a:r>
            <a:r>
              <a:rPr lang="sr-Cyrl-RS" b="1" dirty="0"/>
              <a:t>вербални</a:t>
            </a:r>
            <a:r>
              <a:rPr lang="sr-Cyrl-RS" dirty="0"/>
              <a:t>(увредљиви </a:t>
            </a:r>
            <a:r>
              <a:rPr lang="sr-Cyrl-RS" dirty="0" smtClean="0"/>
              <a:t>надимци</a:t>
            </a:r>
            <a:r>
              <a:rPr lang="sr-Cyrl-RS" dirty="0"/>
              <a:t>, заповедање....) </a:t>
            </a:r>
            <a:endParaRPr lang="en-US" dirty="0"/>
          </a:p>
          <a:p>
            <a:pPr marL="68580" indent="0">
              <a:buNone/>
            </a:pPr>
            <a:r>
              <a:rPr lang="sr-Cyrl-RS" dirty="0"/>
              <a:t>-</a:t>
            </a:r>
            <a:r>
              <a:rPr lang="sr-Cyrl-RS" b="1" dirty="0" smtClean="0"/>
              <a:t>невербални</a:t>
            </a:r>
            <a:r>
              <a:rPr lang="sr-Cyrl-RS" dirty="0" smtClean="0"/>
              <a:t>(гурање,показивање </a:t>
            </a:r>
            <a:r>
              <a:rPr lang="sr-Cyrl-RS" dirty="0"/>
              <a:t>непристојних </a:t>
            </a:r>
            <a:endParaRPr lang="en-US" dirty="0"/>
          </a:p>
          <a:p>
            <a:pPr marL="68580" indent="0">
              <a:buNone/>
            </a:pPr>
            <a:r>
              <a:rPr lang="sr-Cyrl-RS" dirty="0" smtClean="0"/>
              <a:t>гестова....).</a:t>
            </a:r>
          </a:p>
          <a:p>
            <a:pPr marL="68580" indent="0">
              <a:buNone/>
            </a:pPr>
            <a:endParaRPr lang="sr-Cyrl-RS" dirty="0"/>
          </a:p>
          <a:p>
            <a:pPr marL="68580" indent="0">
              <a:buNone/>
            </a:pPr>
            <a:r>
              <a:rPr lang="sr-Cyrl-RS" dirty="0" smtClean="0"/>
              <a:t> </a:t>
            </a:r>
            <a:r>
              <a:rPr lang="sr-Cyrl-RS" dirty="0"/>
              <a:t>Бес и агресивно понашање скоро увек покреће више од  једног спољашњег изазивача .</a:t>
            </a:r>
            <a:endParaRPr lang="en-US" dirty="0"/>
          </a:p>
          <a:p>
            <a:pPr marL="68580" indent="0">
              <a:buNone/>
            </a:pPr>
            <a:endParaRPr lang="en-US" dirty="0"/>
          </a:p>
          <a:p>
            <a:pPr marL="68580" indent="0">
              <a:buNone/>
            </a:pPr>
            <a:endParaRPr lang="en-US" dirty="0"/>
          </a:p>
        </p:txBody>
      </p:sp>
    </p:spTree>
    <p:extLst>
      <p:ext uri="{BB962C8B-B14F-4D97-AF65-F5344CB8AC3E}">
        <p14:creationId xmlns:p14="http://schemas.microsoft.com/office/powerpoint/2010/main" val="3399473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68580" indent="0">
              <a:buNone/>
            </a:pPr>
            <a:r>
              <a:rPr lang="sr-Cyrl-RS" b="1" dirty="0"/>
              <a:t>Унутрашњи изазивачи</a:t>
            </a:r>
            <a:r>
              <a:rPr lang="sr-Cyrl-RS" dirty="0"/>
              <a:t>, оно што помислимо у себи када се суочимо са спољашњим изазивачима (,,Он ће мени да каже“ или ,,Сад сви мисле да сам слабић“) је од пресудног значаја да ли ће нас нешто разљутити или не .</a:t>
            </a:r>
            <a:endParaRPr lang="en-US" dirty="0"/>
          </a:p>
          <a:p>
            <a:pPr marL="68580" indent="0">
              <a:buNone/>
            </a:pPr>
            <a:endParaRPr lang="sr-Cyrl-RS" dirty="0" smtClean="0"/>
          </a:p>
          <a:p>
            <a:pPr marL="68580" indent="0">
              <a:buNone/>
            </a:pPr>
            <a:endParaRPr lang="sr-Cyrl-RS" dirty="0" smtClean="0"/>
          </a:p>
          <a:p>
            <a:pPr marL="68580" indent="0">
              <a:buNone/>
            </a:pPr>
            <a:r>
              <a:rPr lang="sr-Cyrl-RS" dirty="0" smtClean="0"/>
              <a:t>Унутрашњи </a:t>
            </a:r>
            <a:r>
              <a:rPr lang="sr-Cyrl-RS" dirty="0"/>
              <a:t>изазивачи  удружени  са спољашњим изазивачима воде ка вишим нивоима беса и агресивног понашања. Заменом наших негативних  са позитивним мислима смањујемо интезитет  беса у конфликтној ситуацији.</a:t>
            </a:r>
            <a:endParaRPr lang="en-US" dirty="0"/>
          </a:p>
          <a:p>
            <a:pPr marL="68580" indent="0">
              <a:buNone/>
            </a:pPr>
            <a:endParaRPr lang="sr-Cyrl-RS" dirty="0" smtClean="0"/>
          </a:p>
          <a:p>
            <a:endParaRPr lang="en-US" dirty="0"/>
          </a:p>
        </p:txBody>
      </p:sp>
    </p:spTree>
    <p:extLst>
      <p:ext uri="{BB962C8B-B14F-4D97-AF65-F5344CB8AC3E}">
        <p14:creationId xmlns:p14="http://schemas.microsoft.com/office/powerpoint/2010/main" val="686218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328</TotalTime>
  <Words>611</Words>
  <Application>Microsoft Office PowerPoint</Application>
  <PresentationFormat>On-screen Show (4:3)</PresentationFormat>
  <Paragraphs>103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 Александра Павловић  васпитач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ЈА САМ ПАВЛОВИЋ АЛЕКСАНДРА</dc:title>
  <dc:creator>vaspitaci</dc:creator>
  <cp:lastModifiedBy>yy</cp:lastModifiedBy>
  <cp:revision>26</cp:revision>
  <dcterms:created xsi:type="dcterms:W3CDTF">2006-08-16T00:00:00Z</dcterms:created>
  <dcterms:modified xsi:type="dcterms:W3CDTF">2020-12-08T14:19:03Z</dcterms:modified>
</cp:coreProperties>
</file>